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2" r:id="rId7"/>
    <p:sldId id="268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69" r:id="rId17"/>
    <p:sldId id="280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AE275-92EA-4221-8DDE-EA86834393D5}" type="datetimeFigureOut">
              <a:rPr lang="en-US" smtClean="0"/>
              <a:t>11/8/24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87B0D-F115-46DD-8967-9D53FB4533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000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95400" y="304800"/>
            <a:ext cx="7696200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3E1C7-A9E4-49A6-9464-3C78B2D92A5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060681"/>
      </p:ext>
    </p:extLst>
  </p:cSld>
  <p:clrMapOvr>
    <a:masterClrMapping/>
  </p:clrMapOvr>
  <p:transition>
    <p:dissolve/>
    <p:sndAc>
      <p:stSnd>
        <p:snd r:embed="rId1" name="ALIENCO1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0151196-12D8-45D9-827C-4703BEEDB15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0F62245-6B78-478F-ACF3-8D14D053FB1B}" type="datetimeFigureOut">
              <a:rPr lang="en-US" smtClean="0"/>
              <a:t>11/8/24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/>
              <a:t>MACAM-MACAM PENELITIAN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DEFINISI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err="1"/>
              <a:t>Penelitian</a:t>
            </a:r>
            <a:r>
              <a:rPr lang="en-US" sz="3200" dirty="0"/>
              <a:t> </a:t>
            </a:r>
            <a:r>
              <a:rPr lang="en-US" sz="3200" dirty="0" err="1"/>
              <a:t>Ilmiah</a:t>
            </a:r>
            <a:r>
              <a:rPr lang="en-US" sz="3200" dirty="0"/>
              <a:t> : </a:t>
            </a:r>
            <a:r>
              <a:rPr lang="en-US" sz="3200" dirty="0" err="1"/>
              <a:t>aplikasi</a:t>
            </a:r>
            <a:r>
              <a:rPr lang="en-US" sz="3200" dirty="0"/>
              <a:t> </a:t>
            </a:r>
            <a:r>
              <a:rPr lang="en-US" sz="3200" dirty="0" err="1"/>
              <a:t>secara</a:t>
            </a:r>
            <a:r>
              <a:rPr lang="en-US" sz="3200" dirty="0"/>
              <a:t> formal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sistematis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ilmiah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mempelajari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menjawab</a:t>
            </a:r>
            <a:r>
              <a:rPr lang="en-US" sz="3200" dirty="0"/>
              <a:t> </a:t>
            </a:r>
            <a:r>
              <a:rPr lang="en-US" sz="3200" dirty="0" err="1"/>
              <a:t>pertanyaan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Tujuan</a:t>
            </a:r>
            <a:r>
              <a:rPr lang="en-US" sz="3200" dirty="0"/>
              <a:t> :</a:t>
            </a:r>
          </a:p>
          <a:p>
            <a:pPr marL="1023938" indent="-514350">
              <a:buFont typeface="+mj-lt"/>
              <a:buAutoNum type="arabicPeriod"/>
            </a:pPr>
            <a:r>
              <a:rPr lang="en-US" sz="3200" dirty="0" err="1"/>
              <a:t>Membuat</a:t>
            </a:r>
            <a:r>
              <a:rPr lang="en-US" sz="3200" dirty="0"/>
              <a:t> </a:t>
            </a:r>
            <a:r>
              <a:rPr lang="en-US" sz="3200" dirty="0" err="1"/>
              <a:t>penjelasan</a:t>
            </a:r>
            <a:endParaRPr lang="en-US" sz="3200" dirty="0"/>
          </a:p>
          <a:p>
            <a:pPr marL="1023938" indent="-514350">
              <a:buFont typeface="+mj-lt"/>
              <a:buAutoNum type="arabicPeriod"/>
            </a:pPr>
            <a:r>
              <a:rPr lang="en-US" sz="3200" dirty="0" err="1"/>
              <a:t>Menyusun</a:t>
            </a:r>
            <a:r>
              <a:rPr lang="en-US" sz="3200" dirty="0"/>
              <a:t> </a:t>
            </a:r>
            <a:r>
              <a:rPr lang="en-US" sz="3200" dirty="0" err="1"/>
              <a:t>prediksi</a:t>
            </a:r>
            <a:endParaRPr lang="en-US" sz="3200" dirty="0"/>
          </a:p>
          <a:p>
            <a:pPr marL="1023938" indent="-514350">
              <a:buFont typeface="+mj-lt"/>
              <a:buAutoNum type="arabicPeriod"/>
            </a:pPr>
            <a:r>
              <a:rPr lang="en-US" sz="3200" dirty="0" err="1"/>
              <a:t>Mengendalikan</a:t>
            </a:r>
            <a:r>
              <a:rPr lang="en-US" sz="3200" dirty="0"/>
              <a:t> </a:t>
            </a:r>
            <a:r>
              <a:rPr lang="en-US" sz="3200" dirty="0" err="1"/>
              <a:t>fenomena</a:t>
            </a:r>
            <a:r>
              <a:rPr lang="en-US" sz="3200" dirty="0"/>
              <a:t> yang </a:t>
            </a:r>
            <a:r>
              <a:rPr lang="en-US" sz="3200" dirty="0" err="1"/>
              <a:t>terjadi</a:t>
            </a:r>
            <a:r>
              <a:rPr lang="en-US" sz="3200" dirty="0"/>
              <a:t> di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suatu</a:t>
            </a:r>
            <a:r>
              <a:rPr lang="en-US" sz="3200" dirty="0"/>
              <a:t> </a:t>
            </a:r>
            <a:r>
              <a:rPr lang="en-US" sz="3200" dirty="0" err="1"/>
              <a:t>batasan</a:t>
            </a:r>
            <a:r>
              <a:rPr lang="en-US" sz="3200" dirty="0"/>
              <a:t> yang </a:t>
            </a:r>
            <a:r>
              <a:rPr lang="en-US" sz="3200" dirty="0" err="1"/>
              <a:t>ditentukan</a:t>
            </a:r>
            <a:r>
              <a:rPr lang="en-US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60067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Ilmiah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Kritis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analitis</a:t>
            </a:r>
            <a:r>
              <a:rPr lang="en-US" sz="3600" dirty="0"/>
              <a:t> : </a:t>
            </a:r>
          </a:p>
          <a:p>
            <a:r>
              <a:rPr lang="en-US" sz="3600" dirty="0" err="1"/>
              <a:t>Logis</a:t>
            </a:r>
            <a:endParaRPr lang="en-US" sz="3600" dirty="0"/>
          </a:p>
          <a:p>
            <a:r>
              <a:rPr lang="en-US" sz="3600" dirty="0" err="1"/>
              <a:t>Obyektif</a:t>
            </a:r>
            <a:endParaRPr lang="en-US" sz="3600" dirty="0"/>
          </a:p>
          <a:p>
            <a:r>
              <a:rPr lang="en-US" sz="3600" dirty="0" err="1"/>
              <a:t>Konseptual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Teoritis</a:t>
            </a:r>
            <a:endParaRPr lang="en-US" sz="3600" dirty="0"/>
          </a:p>
          <a:p>
            <a:r>
              <a:rPr lang="en-US" sz="3600" dirty="0" err="1"/>
              <a:t>Empiris</a:t>
            </a:r>
            <a:endParaRPr lang="en-US" sz="3600" dirty="0"/>
          </a:p>
          <a:p>
            <a:r>
              <a:rPr lang="en-US" sz="3600" dirty="0" err="1"/>
              <a:t>Sistematis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53775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639762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Pikir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6800"/>
            <a:ext cx="3657600" cy="505968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Deduktif</a:t>
            </a:r>
            <a:r>
              <a:rPr lang="en-US" dirty="0"/>
              <a:t> : 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khusus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r>
              <a:rPr lang="en-US" dirty="0" err="1"/>
              <a:t>Contoh</a:t>
            </a:r>
            <a:r>
              <a:rPr lang="en-US" dirty="0"/>
              <a:t>:</a:t>
            </a:r>
          </a:p>
          <a:p>
            <a:pPr marL="114300" indent="0">
              <a:buNone/>
            </a:pP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matakuliah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.</a:t>
            </a:r>
          </a:p>
          <a:p>
            <a:pPr marL="114300" indent="0">
              <a:buNone/>
            </a:pPr>
            <a:r>
              <a:rPr lang="en-US" dirty="0" err="1"/>
              <a:t>Ita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K :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Ita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matakuliah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066800"/>
            <a:ext cx="3657600" cy="5059680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/>
              <a:t>Induktif</a:t>
            </a:r>
            <a:r>
              <a:rPr lang="en-US" dirty="0"/>
              <a:t> :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hal-hal</a:t>
            </a:r>
            <a:r>
              <a:rPr lang="en-US" dirty="0"/>
              <a:t> yang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umum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Contoh</a:t>
            </a:r>
            <a:r>
              <a:rPr lang="en-US" dirty="0"/>
              <a:t>:</a:t>
            </a:r>
          </a:p>
          <a:p>
            <a:pPr marL="114300" indent="0">
              <a:buNone/>
            </a:pPr>
            <a:r>
              <a:rPr lang="en-US" dirty="0" err="1"/>
              <a:t>Mahasiswa</a:t>
            </a:r>
            <a:r>
              <a:rPr lang="en-US" dirty="0"/>
              <a:t> A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pPr marL="114300" indent="0">
              <a:buNone/>
            </a:pPr>
            <a:r>
              <a:rPr lang="en-US" dirty="0" err="1"/>
              <a:t>Mahasiswa</a:t>
            </a:r>
            <a:r>
              <a:rPr lang="en-US" dirty="0"/>
              <a:t> B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pPr marL="114300" indent="0">
              <a:buNone/>
            </a:pPr>
            <a:r>
              <a:rPr lang="en-US" dirty="0"/>
              <a:t>K :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928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94456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err="1"/>
              <a:t>Motivasi</a:t>
            </a:r>
            <a:r>
              <a:rPr lang="en-US" sz="4400" dirty="0"/>
              <a:t> </a:t>
            </a:r>
            <a:r>
              <a:rPr lang="en-US" sz="4400" dirty="0" err="1"/>
              <a:t>penelitian</a:t>
            </a:r>
            <a:r>
              <a:rPr lang="en-US" sz="4400" dirty="0"/>
              <a:t> </a:t>
            </a:r>
            <a:r>
              <a:rPr lang="en-US" sz="4400" dirty="0" err="1"/>
              <a:t>dan</a:t>
            </a:r>
            <a:r>
              <a:rPr lang="en-US" sz="4400" dirty="0"/>
              <a:t> </a:t>
            </a:r>
            <a:r>
              <a:rPr lang="en-US" sz="4400" dirty="0" err="1"/>
              <a:t>tujuan</a:t>
            </a:r>
            <a:r>
              <a:rPr lang="en-US" sz="4400" dirty="0"/>
              <a:t> </a:t>
            </a:r>
            <a:r>
              <a:rPr lang="en-US" sz="4400" dirty="0" err="1"/>
              <a:t>penelitian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7620000" cy="457200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AutoNum type="arabicPeriod"/>
              <a:defRPr/>
            </a:pPr>
            <a:r>
              <a:rPr lang="en-US" sz="3200" dirty="0" err="1"/>
              <a:t>Refleksi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keinginan</a:t>
            </a:r>
            <a:r>
              <a:rPr lang="en-US" sz="3200" dirty="0"/>
              <a:t> </a:t>
            </a:r>
            <a:r>
              <a:rPr lang="en-US" sz="3200" dirty="0" err="1"/>
              <a:t>manusia</a:t>
            </a:r>
            <a:r>
              <a:rPr lang="en-US" sz="3200" dirty="0"/>
              <a:t> yang </a:t>
            </a:r>
            <a:r>
              <a:rPr lang="en-US" sz="3200" dirty="0" err="1"/>
              <a:t>selalu</a:t>
            </a:r>
            <a:r>
              <a:rPr lang="en-US" sz="3200" dirty="0"/>
              <a:t> </a:t>
            </a:r>
            <a:r>
              <a:rPr lang="en-US" sz="3200" dirty="0" err="1"/>
              <a:t>berusaha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mengetahui</a:t>
            </a:r>
            <a:r>
              <a:rPr lang="en-US" sz="3200" dirty="0"/>
              <a:t> </a:t>
            </a:r>
            <a:r>
              <a:rPr lang="en-US" sz="3200" dirty="0" err="1"/>
              <a:t>sesuatu</a:t>
            </a:r>
            <a:endParaRPr lang="en-US" sz="3200" dirty="0"/>
          </a:p>
          <a:p>
            <a:pPr>
              <a:buFont typeface="Arial" pitchFamily="34" charset="0"/>
              <a:buAutoNum type="arabicPeriod"/>
              <a:defRPr/>
            </a:pPr>
            <a:r>
              <a:rPr lang="en-US" sz="3200" dirty="0" err="1"/>
              <a:t>Hasrat</a:t>
            </a:r>
            <a:r>
              <a:rPr lang="en-US" sz="3200" dirty="0"/>
              <a:t> </a:t>
            </a:r>
            <a:r>
              <a:rPr lang="en-US" sz="3200" dirty="0" err="1"/>
              <a:t>mempertanyakan</a:t>
            </a:r>
            <a:r>
              <a:rPr lang="en-US" sz="3200" dirty="0"/>
              <a:t> </a:t>
            </a:r>
            <a:r>
              <a:rPr lang="en-US" sz="3200" dirty="0" err="1"/>
              <a:t>sesuatu</a:t>
            </a:r>
            <a:endParaRPr lang="en-US" sz="3200" dirty="0"/>
          </a:p>
          <a:p>
            <a:pPr>
              <a:buFont typeface="Arial" pitchFamily="34" charset="0"/>
              <a:buAutoNum type="arabicPeriod"/>
              <a:defRPr/>
            </a:pPr>
            <a:r>
              <a:rPr lang="en-US" sz="3200" dirty="0" err="1"/>
              <a:t>Hasrat</a:t>
            </a:r>
            <a:r>
              <a:rPr lang="en-US" sz="3200" dirty="0"/>
              <a:t> </a:t>
            </a:r>
            <a:r>
              <a:rPr lang="en-US" sz="3200" dirty="0" err="1"/>
              <a:t>memperoleh</a:t>
            </a:r>
            <a:r>
              <a:rPr lang="en-US" sz="3200" dirty="0"/>
              <a:t> </a:t>
            </a:r>
            <a:r>
              <a:rPr lang="en-US" sz="3200" dirty="0" err="1"/>
              <a:t>jawaban</a:t>
            </a:r>
            <a:endParaRPr lang="en-US" sz="3200" dirty="0"/>
          </a:p>
          <a:p>
            <a:pPr marL="0" indent="0">
              <a:buNone/>
              <a:defRPr/>
            </a:pPr>
            <a:endParaRPr lang="en-US" sz="3200" dirty="0"/>
          </a:p>
          <a:p>
            <a:pPr marL="0" indent="0">
              <a:buNone/>
              <a:defRPr/>
            </a:pPr>
            <a:r>
              <a:rPr lang="en-US" sz="3200" dirty="0" err="1"/>
              <a:t>Kesimpulan</a:t>
            </a:r>
            <a:r>
              <a:rPr lang="en-US" sz="3200" dirty="0"/>
              <a:t>:</a:t>
            </a:r>
          </a:p>
          <a:p>
            <a:pPr marL="0" indent="0">
              <a:buNone/>
              <a:defRPr/>
            </a:pP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memperoleh</a:t>
            </a:r>
            <a:r>
              <a:rPr lang="en-US" sz="3200" dirty="0"/>
              <a:t> </a:t>
            </a:r>
            <a:r>
              <a:rPr lang="en-US" sz="3200" dirty="0" err="1"/>
              <a:t>pengetahuan</a:t>
            </a:r>
            <a:r>
              <a:rPr lang="en-US" sz="3200" dirty="0"/>
              <a:t> yang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menjawab</a:t>
            </a:r>
            <a:r>
              <a:rPr lang="en-US" sz="3200" dirty="0"/>
              <a:t> </a:t>
            </a:r>
            <a:r>
              <a:rPr lang="en-US" sz="3200" dirty="0" err="1"/>
              <a:t>pertanyaan</a:t>
            </a:r>
            <a:r>
              <a:rPr lang="en-US" sz="3200" dirty="0"/>
              <a:t> 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memecahkan</a:t>
            </a:r>
            <a:r>
              <a:rPr lang="en-US" sz="3200" dirty="0"/>
              <a:t> </a:t>
            </a:r>
            <a:r>
              <a:rPr lang="en-US" sz="3200" dirty="0" err="1"/>
              <a:t>masalah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19458" name="Content Placeholder 1"/>
          <p:cNvSpPr>
            <a:spLocks noGrp="1"/>
          </p:cNvSpPr>
          <p:nvPr>
            <p:ph sz="half" idx="1"/>
          </p:nvPr>
        </p:nvSpPr>
        <p:spPr>
          <a:xfrm>
            <a:off x="704015" y="1975507"/>
            <a:ext cx="3200400" cy="4038601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AutoNum type="arabicPeriod"/>
            </a:pP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</a:p>
          <a:p>
            <a:pPr marL="0" indent="0" eaLnBrk="1" hangingPunct="1"/>
            <a:endParaRPr lang="en-US" sz="2400" dirty="0"/>
          </a:p>
          <a:p>
            <a:pPr marL="0" indent="0" eaLnBrk="1" hangingPunct="1"/>
            <a:endParaRPr lang="en-US" sz="2400" dirty="0"/>
          </a:p>
          <a:p>
            <a:pPr marL="0" indent="0" eaLnBrk="1" hangingPunct="1"/>
            <a:r>
              <a:rPr lang="en-US" sz="2400" dirty="0"/>
              <a:t>2. </a:t>
            </a:r>
            <a:r>
              <a:rPr lang="en-US" sz="2400" dirty="0" err="1"/>
              <a:t>Metode</a:t>
            </a:r>
            <a:r>
              <a:rPr lang="en-US" sz="2400" dirty="0"/>
              <a:t> 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/>
            <a:r>
              <a:rPr lang="en-US" sz="2400" dirty="0"/>
              <a:t>3.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2"/>
          </p:nvPr>
        </p:nvSpPr>
        <p:spPr>
          <a:xfrm>
            <a:off x="4700588" y="1600200"/>
            <a:ext cx="3200400" cy="4724399"/>
          </a:xfrm>
        </p:spPr>
        <p:txBody>
          <a:bodyPr>
            <a:noAutofit/>
          </a:bodyPr>
          <a:lstStyle/>
          <a:p>
            <a:pPr marL="0" indent="0" eaLnBrk="1" hangingPunct="1">
              <a:buFont typeface="Arial" charset="0"/>
              <a:buChar char="•"/>
            </a:pPr>
            <a:endParaRPr lang="en-US" sz="2400" dirty="0"/>
          </a:p>
          <a:p>
            <a:pPr marL="0" indent="0" eaLnBrk="1" hangingPunct="1">
              <a:buFont typeface="Arial" charset="0"/>
              <a:buChar char="•"/>
            </a:pP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endParaRPr lang="en-US" sz="2400" dirty="0"/>
          </a:p>
          <a:p>
            <a:pPr marL="0" indent="0" eaLnBrk="1" hangingPunct="1">
              <a:buFont typeface="Arial" charset="0"/>
              <a:buChar char="•"/>
            </a:pPr>
            <a:r>
              <a:rPr lang="en-US" sz="2400" dirty="0" err="1"/>
              <a:t>Pemecahan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endParaRPr lang="en-US" sz="2400" dirty="0"/>
          </a:p>
          <a:p>
            <a:pPr marL="0" indent="0" eaLnBrk="1" hangingPunct="1"/>
            <a:r>
              <a:rPr lang="en-US" sz="2400" dirty="0" err="1"/>
              <a:t>Rasional</a:t>
            </a:r>
            <a:r>
              <a:rPr lang="en-US" sz="2400" dirty="0"/>
              <a:t>, </a:t>
            </a:r>
            <a:r>
              <a:rPr lang="en-US" sz="2400" dirty="0" err="1"/>
              <a:t>empiris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sistematis</a:t>
            </a:r>
            <a:endParaRPr lang="en-US" sz="2400" dirty="0"/>
          </a:p>
          <a:p>
            <a:pPr marL="0" indent="0" eaLnBrk="1" hangingPunct="1"/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operasionalisasi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ilmiah</a:t>
            </a:r>
            <a:r>
              <a:rPr lang="en-US" sz="2400" dirty="0"/>
              <a:t>…..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ilmiah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491706" y="2209800"/>
            <a:ext cx="10802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657600" y="35052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57600" y="44958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185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15962"/>
          </a:xfrm>
        </p:spPr>
        <p:txBody>
          <a:bodyPr/>
          <a:lstStyle/>
          <a:p>
            <a:pPr algn="ctr"/>
            <a:r>
              <a:rPr lang="en-US" sz="4400" dirty="0" err="1"/>
              <a:t>Macam-macam</a:t>
            </a:r>
            <a:r>
              <a:rPr lang="en-US" sz="4400" dirty="0"/>
              <a:t> </a:t>
            </a:r>
            <a:r>
              <a:rPr lang="en-US" sz="4400" dirty="0" err="1"/>
              <a:t>metode</a:t>
            </a:r>
            <a:r>
              <a:rPr lang="en-US" sz="4400" dirty="0"/>
              <a:t> </a:t>
            </a:r>
            <a:r>
              <a:rPr lang="en-US" sz="4400" dirty="0" err="1"/>
              <a:t>penelitian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/</a:t>
            </a:r>
            <a:r>
              <a:rPr lang="en-US" dirty="0" err="1"/>
              <a:t>murni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terapan</a:t>
            </a:r>
            <a:endParaRPr lang="en-US" dirty="0"/>
          </a:p>
          <a:p>
            <a:pPr marL="914400" indent="-452438">
              <a:buFont typeface="+mj-lt"/>
              <a:buAutoNum type="alphaL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evaluasi</a:t>
            </a:r>
            <a:endParaRPr lang="en-US" dirty="0"/>
          </a:p>
          <a:p>
            <a:pPr marL="914400" indent="-452438">
              <a:buFont typeface="+mj-lt"/>
              <a:buAutoNum type="alphaLcPeriod"/>
            </a:pPr>
            <a:r>
              <a:rPr lang="en-US" dirty="0" err="1"/>
              <a:t>Penelitan</a:t>
            </a:r>
            <a:r>
              <a:rPr lang="en-US" dirty="0"/>
              <a:t> &amp;</a:t>
            </a:r>
            <a:r>
              <a:rPr lang="en-US" dirty="0" err="1"/>
              <a:t>pengembangan</a:t>
            </a:r>
            <a:endParaRPr lang="en-US" dirty="0"/>
          </a:p>
          <a:p>
            <a:pPr marL="914400" indent="-452438">
              <a:buFont typeface="+mj-lt"/>
              <a:buAutoNum type="alphaL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tindakan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114300" indent="0">
              <a:buNone/>
            </a:pP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Metodenya</a:t>
            </a:r>
            <a:r>
              <a:rPr lang="en-US" dirty="0"/>
              <a:t> :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historis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deskriptif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korelasional</a:t>
            </a:r>
            <a:endParaRPr lang="en-US" dirty="0"/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kausal</a:t>
            </a:r>
            <a:r>
              <a:rPr lang="en-US" dirty="0"/>
              <a:t> </a:t>
            </a:r>
            <a:r>
              <a:rPr lang="en-US" dirty="0" err="1"/>
              <a:t>komparatif</a:t>
            </a:r>
            <a:r>
              <a:rPr lang="en-US" dirty="0"/>
              <a:t> </a:t>
            </a:r>
          </a:p>
          <a:p>
            <a:pPr marL="628650" indent="-514350">
              <a:buFont typeface="+mj-lt"/>
              <a:buAutoNum type="arabicPeriod"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66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Murni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meliputi</a:t>
            </a:r>
            <a:r>
              <a:rPr lang="en-US" sz="3600" dirty="0"/>
              <a:t> </a:t>
            </a:r>
            <a:r>
              <a:rPr lang="en-US" sz="3600" dirty="0" err="1"/>
              <a:t>pengembangan</a:t>
            </a:r>
            <a:r>
              <a:rPr lang="en-US" sz="3600" dirty="0"/>
              <a:t> </a:t>
            </a:r>
            <a:r>
              <a:rPr lang="en-US" sz="3600" dirty="0" err="1"/>
              <a:t>ilmu</a:t>
            </a:r>
            <a:r>
              <a:rPr lang="en-US" sz="3600" dirty="0"/>
              <a:t> </a:t>
            </a:r>
            <a:r>
              <a:rPr lang="en-US" sz="3600" dirty="0" err="1"/>
              <a:t>pengetahuan</a:t>
            </a:r>
            <a:r>
              <a:rPr lang="en-US" sz="3600" dirty="0"/>
              <a:t>. </a:t>
            </a:r>
            <a:r>
              <a:rPr lang="en-US" sz="3600" dirty="0" err="1"/>
              <a:t>Penelitian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secara</a:t>
            </a:r>
            <a:r>
              <a:rPr lang="en-US" sz="3600" dirty="0"/>
              <a:t>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langsung</a:t>
            </a:r>
            <a:r>
              <a:rPr lang="en-US" sz="3600" dirty="0"/>
              <a:t> </a:t>
            </a:r>
            <a:r>
              <a:rPr lang="en-US" sz="3600" dirty="0" err="1"/>
              <a:t>bertujuan</a:t>
            </a:r>
            <a:r>
              <a:rPr lang="en-US" sz="3600" dirty="0"/>
              <a:t> </a:t>
            </a:r>
            <a:r>
              <a:rPr lang="en-US" sz="3600" dirty="0" err="1"/>
              <a:t>memecahkan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masalah</a:t>
            </a:r>
            <a:endParaRPr lang="en-US" sz="3600" dirty="0"/>
          </a:p>
          <a:p>
            <a:r>
              <a:rPr lang="en-US" sz="3600" dirty="0" err="1"/>
              <a:t>Biasanya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menguji</a:t>
            </a:r>
            <a:r>
              <a:rPr lang="en-US" sz="3600" dirty="0"/>
              <a:t> </a:t>
            </a:r>
            <a:r>
              <a:rPr lang="en-US" sz="3600" dirty="0" err="1"/>
              <a:t>kebenaran</a:t>
            </a:r>
            <a:r>
              <a:rPr lang="en-US" sz="3600" dirty="0"/>
              <a:t> </a:t>
            </a:r>
            <a:r>
              <a:rPr lang="en-US" sz="3600" dirty="0" err="1"/>
              <a:t>teori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0245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Terapan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menyangkut</a:t>
            </a:r>
            <a:r>
              <a:rPr lang="en-US" sz="3600" dirty="0"/>
              <a:t> </a:t>
            </a:r>
            <a:r>
              <a:rPr lang="en-US" sz="3600" dirty="0" err="1"/>
              <a:t>aplikasi</a:t>
            </a:r>
            <a:r>
              <a:rPr lang="en-US" sz="3600" dirty="0"/>
              <a:t> </a:t>
            </a:r>
            <a:r>
              <a:rPr lang="en-US" sz="3600" dirty="0" err="1"/>
              <a:t>teori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memecahkan</a:t>
            </a:r>
            <a:r>
              <a:rPr lang="en-US" sz="3600" dirty="0"/>
              <a:t> </a:t>
            </a:r>
            <a:r>
              <a:rPr lang="en-US" sz="3600" dirty="0" err="1"/>
              <a:t>permasalahan</a:t>
            </a:r>
            <a:r>
              <a:rPr lang="en-US" sz="3600" dirty="0"/>
              <a:t> </a:t>
            </a:r>
            <a:r>
              <a:rPr lang="en-US" sz="3600" dirty="0" err="1"/>
              <a:t>tertentu</a:t>
            </a:r>
            <a:endParaRPr lang="en-US" sz="3600" dirty="0"/>
          </a:p>
          <a:p>
            <a:r>
              <a:rPr lang="en-US" sz="3600" dirty="0" err="1"/>
              <a:t>Penelitian</a:t>
            </a:r>
            <a:r>
              <a:rPr lang="en-US" sz="3600" dirty="0"/>
              <a:t> </a:t>
            </a:r>
            <a:r>
              <a:rPr lang="en-US" sz="3600" dirty="0" err="1"/>
              <a:t>evaluasi</a:t>
            </a:r>
            <a:r>
              <a:rPr lang="en-US" sz="3600" dirty="0"/>
              <a:t> : </a:t>
            </a:r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diharapkan</a:t>
            </a:r>
            <a:r>
              <a:rPr lang="en-US" sz="3600" dirty="0"/>
              <a:t>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memberikan</a:t>
            </a:r>
            <a:r>
              <a:rPr lang="en-US" sz="3600" dirty="0"/>
              <a:t> </a:t>
            </a:r>
            <a:r>
              <a:rPr lang="en-US" sz="3600" dirty="0" err="1"/>
              <a:t>masukan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mendukung</a:t>
            </a:r>
            <a:r>
              <a:rPr lang="en-US" sz="3600" dirty="0"/>
              <a:t> </a:t>
            </a:r>
            <a:r>
              <a:rPr lang="en-US" sz="3600" dirty="0" err="1"/>
              <a:t>pengambilan</a:t>
            </a:r>
            <a:r>
              <a:rPr lang="en-US" sz="3600" dirty="0"/>
              <a:t> </a:t>
            </a:r>
            <a:r>
              <a:rPr lang="en-US" sz="3600" dirty="0" err="1"/>
              <a:t>keputusan</a:t>
            </a:r>
            <a:r>
              <a:rPr lang="en-US" sz="3600" dirty="0"/>
              <a:t> </a:t>
            </a:r>
            <a:r>
              <a:rPr lang="en-US" sz="3600" dirty="0" err="1"/>
              <a:t>tentang</a:t>
            </a:r>
            <a:r>
              <a:rPr lang="en-US" sz="3600" dirty="0"/>
              <a:t> </a:t>
            </a:r>
            <a:r>
              <a:rPr lang="en-US" sz="3600" dirty="0" err="1"/>
              <a:t>nilai</a:t>
            </a:r>
            <a:r>
              <a:rPr lang="en-US" sz="3600" dirty="0"/>
              <a:t> </a:t>
            </a:r>
            <a:r>
              <a:rPr lang="en-US" sz="3600" dirty="0" err="1"/>
              <a:t>relatif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dua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alternatif</a:t>
            </a:r>
            <a:r>
              <a:rPr lang="en-US" sz="3600" dirty="0"/>
              <a:t> </a:t>
            </a:r>
            <a:r>
              <a:rPr lang="en-US" sz="3600" dirty="0" err="1"/>
              <a:t>tindakan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76137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92162"/>
          </a:xfrm>
        </p:spPr>
        <p:txBody>
          <a:bodyPr/>
          <a:lstStyle/>
          <a:p>
            <a:pPr algn="r"/>
            <a:r>
              <a:rPr lang="en-US" dirty="0"/>
              <a:t>….</a:t>
            </a:r>
            <a:r>
              <a:rPr lang="en-US" dirty="0" err="1"/>
              <a:t>lanjutan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err="1"/>
              <a:t>Penelitian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pengembangan</a:t>
            </a:r>
            <a:r>
              <a:rPr lang="en-US" sz="3600" dirty="0"/>
              <a:t> : </a:t>
            </a:r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bertujuan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mengembangkan</a:t>
            </a:r>
            <a:r>
              <a:rPr lang="en-US" sz="3600" dirty="0"/>
              <a:t> </a:t>
            </a:r>
            <a:r>
              <a:rPr lang="en-US" sz="3600" dirty="0" err="1"/>
              <a:t>produk</a:t>
            </a:r>
            <a:r>
              <a:rPr lang="en-US" sz="3600" dirty="0"/>
              <a:t> </a:t>
            </a:r>
            <a:r>
              <a:rPr lang="en-US" sz="3600" dirty="0" err="1"/>
              <a:t>sehingga</a:t>
            </a:r>
            <a:r>
              <a:rPr lang="en-US" sz="3600" dirty="0"/>
              <a:t> </a:t>
            </a:r>
            <a:r>
              <a:rPr lang="en-US" sz="3600" dirty="0" err="1"/>
              <a:t>produk</a:t>
            </a:r>
            <a:r>
              <a:rPr lang="en-US" sz="3600" dirty="0"/>
              <a:t> </a:t>
            </a:r>
            <a:r>
              <a:rPr lang="en-US" sz="3600" dirty="0" err="1"/>
              <a:t>tersebut</a:t>
            </a:r>
            <a:r>
              <a:rPr lang="en-US" sz="3600" dirty="0"/>
              <a:t> </a:t>
            </a:r>
            <a:r>
              <a:rPr lang="en-US" sz="3600" dirty="0" err="1"/>
              <a:t>mempunyai</a:t>
            </a:r>
            <a:r>
              <a:rPr lang="en-US" sz="3600" dirty="0"/>
              <a:t> </a:t>
            </a:r>
            <a:r>
              <a:rPr lang="en-US" sz="3600" dirty="0" err="1"/>
              <a:t>kualitas</a:t>
            </a:r>
            <a:r>
              <a:rPr lang="en-US" sz="3600" dirty="0"/>
              <a:t> yang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tinggi</a:t>
            </a:r>
            <a:endParaRPr lang="en-US" sz="3600" dirty="0"/>
          </a:p>
          <a:p>
            <a:r>
              <a:rPr lang="en-US" sz="3600" dirty="0" err="1"/>
              <a:t>Penelitian</a:t>
            </a:r>
            <a:r>
              <a:rPr lang="en-US" sz="3600" dirty="0"/>
              <a:t> </a:t>
            </a:r>
            <a:r>
              <a:rPr lang="en-US" sz="3600" dirty="0" err="1"/>
              <a:t>tindakan</a:t>
            </a:r>
            <a:r>
              <a:rPr lang="en-US" sz="3600" dirty="0"/>
              <a:t> : </a:t>
            </a:r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segera</a:t>
            </a:r>
            <a:r>
              <a:rPr lang="en-US" sz="3600" dirty="0"/>
              <a:t> </a:t>
            </a:r>
            <a:r>
              <a:rPr lang="en-US" sz="3600" dirty="0" err="1"/>
              <a:t>dipergunakan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dasar</a:t>
            </a:r>
            <a:r>
              <a:rPr lang="en-US" sz="3600" dirty="0"/>
              <a:t> </a:t>
            </a:r>
            <a:r>
              <a:rPr lang="en-US" sz="3600" dirty="0" err="1"/>
              <a:t>tindakan</a:t>
            </a:r>
            <a:r>
              <a:rPr lang="en-US" sz="3600" dirty="0"/>
              <a:t> </a:t>
            </a:r>
            <a:r>
              <a:rPr lang="en-US" sz="3600" dirty="0" err="1"/>
              <a:t>pemecahan</a:t>
            </a:r>
            <a:r>
              <a:rPr lang="en-US" sz="3600" dirty="0"/>
              <a:t> </a:t>
            </a:r>
            <a:r>
              <a:rPr lang="en-US" sz="3600" dirty="0" err="1"/>
              <a:t>masalah</a:t>
            </a:r>
            <a:r>
              <a:rPr lang="en-US" sz="3600" dirty="0"/>
              <a:t> yang </a:t>
            </a:r>
            <a:r>
              <a:rPr lang="en-US" sz="3600" dirty="0" err="1"/>
              <a:t>ada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8677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Historis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kegiatan</a:t>
            </a:r>
            <a:r>
              <a:rPr lang="en-US" sz="3600" dirty="0"/>
              <a:t> </a:t>
            </a:r>
            <a:r>
              <a:rPr lang="en-US" sz="3600" dirty="0" err="1"/>
              <a:t>penyelidikan</a:t>
            </a:r>
            <a:r>
              <a:rPr lang="en-US" sz="3600" dirty="0"/>
              <a:t> , </a:t>
            </a:r>
            <a:r>
              <a:rPr lang="en-US" sz="3600" dirty="0" err="1"/>
              <a:t>pemahaman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penjelasan</a:t>
            </a:r>
            <a:r>
              <a:rPr lang="en-US" sz="3600" dirty="0"/>
              <a:t> </a:t>
            </a:r>
            <a:r>
              <a:rPr lang="en-US" sz="3600" dirty="0" err="1"/>
              <a:t>keadaan</a:t>
            </a:r>
            <a:r>
              <a:rPr lang="en-US" sz="3600" dirty="0"/>
              <a:t> yang </a:t>
            </a:r>
            <a:r>
              <a:rPr lang="en-US" sz="3600" dirty="0" err="1"/>
              <a:t>telah</a:t>
            </a:r>
            <a:r>
              <a:rPr lang="en-US" sz="3600" dirty="0"/>
              <a:t> </a:t>
            </a:r>
            <a:r>
              <a:rPr lang="en-US" sz="3600" dirty="0" err="1"/>
              <a:t>lalu</a:t>
            </a:r>
            <a:endParaRPr lang="en-US" sz="3600" dirty="0"/>
          </a:p>
          <a:p>
            <a:r>
              <a:rPr lang="en-US" sz="3600" dirty="0" err="1"/>
              <a:t>Tujuannya</a:t>
            </a:r>
            <a:r>
              <a:rPr lang="en-US" sz="3600" dirty="0"/>
              <a:t> : </a:t>
            </a:r>
            <a:r>
              <a:rPr lang="en-US" sz="3600" dirty="0" err="1"/>
              <a:t>samapai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kesimpulan</a:t>
            </a:r>
            <a:r>
              <a:rPr lang="en-US" sz="3600" dirty="0"/>
              <a:t> </a:t>
            </a:r>
            <a:r>
              <a:rPr lang="en-US" sz="3600" dirty="0" err="1"/>
              <a:t>mengenai</a:t>
            </a:r>
            <a:r>
              <a:rPr lang="en-US" sz="3600" dirty="0"/>
              <a:t> </a:t>
            </a:r>
            <a:r>
              <a:rPr lang="en-US" sz="3600" dirty="0" err="1"/>
              <a:t>sebab-sebab</a:t>
            </a:r>
            <a:r>
              <a:rPr lang="en-US" sz="3600" dirty="0"/>
              <a:t>, </a:t>
            </a:r>
            <a:r>
              <a:rPr lang="en-US" sz="3600" dirty="0" err="1"/>
              <a:t>dampak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perkembangan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kejadian</a:t>
            </a:r>
            <a:r>
              <a:rPr lang="en-US" sz="3600" dirty="0"/>
              <a:t> yang </a:t>
            </a:r>
            <a:r>
              <a:rPr lang="en-US" sz="3600" dirty="0" err="1"/>
              <a:t>telah</a:t>
            </a:r>
            <a:r>
              <a:rPr lang="en-US" sz="3600" dirty="0"/>
              <a:t> </a:t>
            </a:r>
            <a:r>
              <a:rPr lang="en-US" sz="3600" dirty="0" err="1"/>
              <a:t>lalu</a:t>
            </a:r>
            <a:r>
              <a:rPr lang="en-US" sz="3600" dirty="0"/>
              <a:t> yang </a:t>
            </a:r>
            <a:r>
              <a:rPr lang="en-US" sz="3600" dirty="0" err="1"/>
              <a:t>dapat</a:t>
            </a:r>
            <a:r>
              <a:rPr lang="en-US" sz="3600" dirty="0"/>
              <a:t> </a:t>
            </a:r>
            <a:r>
              <a:rPr lang="en-US" sz="3600" dirty="0" err="1"/>
              <a:t>dipergunakan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menjelaskan</a:t>
            </a:r>
            <a:r>
              <a:rPr lang="en-US" sz="3600" dirty="0"/>
              <a:t> </a:t>
            </a:r>
            <a:r>
              <a:rPr lang="en-US" sz="3600" dirty="0" err="1"/>
              <a:t>kejadian</a:t>
            </a:r>
            <a:r>
              <a:rPr lang="en-US" sz="3600" dirty="0"/>
              <a:t> </a:t>
            </a:r>
            <a:r>
              <a:rPr lang="en-US" sz="3600" dirty="0" err="1"/>
              <a:t>sekarang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mengantisipasi</a:t>
            </a:r>
            <a:r>
              <a:rPr lang="en-US" sz="3600" dirty="0"/>
              <a:t> </a:t>
            </a:r>
            <a:r>
              <a:rPr lang="en-US" sz="3600" dirty="0" err="1"/>
              <a:t>kejadian</a:t>
            </a:r>
            <a:r>
              <a:rPr lang="en-US" sz="3600" dirty="0"/>
              <a:t> yang </a:t>
            </a:r>
            <a:r>
              <a:rPr lang="en-US" sz="3600" dirty="0" err="1"/>
              <a:t>akan</a:t>
            </a:r>
            <a:r>
              <a:rPr lang="en-US" sz="3600" dirty="0"/>
              <a:t> </a:t>
            </a:r>
            <a:r>
              <a:rPr lang="en-US" sz="3600" dirty="0" err="1"/>
              <a:t>datang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9521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deskriptif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Meliputi</a:t>
            </a:r>
            <a:r>
              <a:rPr lang="en-US" sz="3600" dirty="0"/>
              <a:t> </a:t>
            </a:r>
            <a:r>
              <a:rPr lang="en-US" sz="3600" dirty="0" err="1"/>
              <a:t>pengumpulan</a:t>
            </a:r>
            <a:r>
              <a:rPr lang="en-US" sz="3600" dirty="0"/>
              <a:t> data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diuji</a:t>
            </a:r>
            <a:r>
              <a:rPr lang="en-US" sz="3600" dirty="0"/>
              <a:t> </a:t>
            </a:r>
            <a:r>
              <a:rPr lang="en-US" sz="3600" dirty="0" err="1"/>
              <a:t>hopotesis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menjawab</a:t>
            </a:r>
            <a:r>
              <a:rPr lang="en-US" sz="3600" dirty="0"/>
              <a:t> </a:t>
            </a:r>
            <a:r>
              <a:rPr lang="en-US" sz="3600" dirty="0" err="1"/>
              <a:t>pertanyaan</a:t>
            </a:r>
            <a:r>
              <a:rPr lang="en-US" sz="3600" dirty="0"/>
              <a:t> </a:t>
            </a:r>
            <a:r>
              <a:rPr lang="en-US" sz="3600" dirty="0" err="1"/>
              <a:t>mengenai</a:t>
            </a:r>
            <a:r>
              <a:rPr lang="en-US" sz="3600" dirty="0"/>
              <a:t> status </a:t>
            </a:r>
            <a:r>
              <a:rPr lang="en-US" sz="3600" dirty="0" err="1"/>
              <a:t>terakhir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</a:t>
            </a:r>
            <a:r>
              <a:rPr lang="en-US" sz="3600" dirty="0" err="1"/>
              <a:t>subyek</a:t>
            </a:r>
            <a:r>
              <a:rPr lang="en-US" sz="3600" dirty="0"/>
              <a:t> </a:t>
            </a:r>
            <a:r>
              <a:rPr lang="en-US" sz="3600" dirty="0" err="1"/>
              <a:t>penelitian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28234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Korelasional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bertujuan</a:t>
            </a:r>
            <a:r>
              <a:rPr lang="en-US" sz="3600" dirty="0"/>
              <a:t> </a:t>
            </a:r>
            <a:r>
              <a:rPr lang="en-US" sz="3600" dirty="0" err="1"/>
              <a:t>menentukan</a:t>
            </a:r>
            <a:r>
              <a:rPr lang="en-US" sz="3600" dirty="0"/>
              <a:t> </a:t>
            </a:r>
            <a:r>
              <a:rPr lang="en-US" sz="3600" dirty="0" err="1"/>
              <a:t>apakah</a:t>
            </a:r>
            <a:r>
              <a:rPr lang="en-US" sz="3600" dirty="0"/>
              <a:t> </a:t>
            </a:r>
            <a:r>
              <a:rPr lang="en-US" sz="3600" dirty="0" err="1"/>
              <a:t>terdapat</a:t>
            </a:r>
            <a:r>
              <a:rPr lang="en-US" sz="3600" dirty="0"/>
              <a:t> </a:t>
            </a:r>
            <a:r>
              <a:rPr lang="en-US" sz="3600" dirty="0" err="1"/>
              <a:t>asosiasi</a:t>
            </a:r>
            <a:r>
              <a:rPr lang="en-US" sz="3600" dirty="0"/>
              <a:t> </a:t>
            </a:r>
            <a:r>
              <a:rPr lang="en-US" sz="3600" dirty="0" err="1"/>
              <a:t>antara</a:t>
            </a:r>
            <a:r>
              <a:rPr lang="en-US" sz="3600" dirty="0"/>
              <a:t> </a:t>
            </a:r>
            <a:r>
              <a:rPr lang="en-US" sz="3600" dirty="0" err="1"/>
              <a:t>dua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serta</a:t>
            </a:r>
            <a:r>
              <a:rPr lang="en-US" sz="3600" dirty="0"/>
              <a:t> </a:t>
            </a:r>
            <a:r>
              <a:rPr lang="en-US" sz="3600" dirty="0" err="1"/>
              <a:t>seberapa</a:t>
            </a:r>
            <a:r>
              <a:rPr lang="en-US" sz="3600" dirty="0"/>
              <a:t> </a:t>
            </a:r>
            <a:r>
              <a:rPr lang="en-US" sz="3600" dirty="0" err="1"/>
              <a:t>jauh</a:t>
            </a:r>
            <a:r>
              <a:rPr lang="en-US" sz="3600" dirty="0"/>
              <a:t> </a:t>
            </a:r>
            <a:r>
              <a:rPr lang="en-US" sz="3600" dirty="0" err="1"/>
              <a:t>korelasi</a:t>
            </a:r>
            <a:r>
              <a:rPr lang="en-US" sz="3600" dirty="0"/>
              <a:t> yang </a:t>
            </a:r>
            <a:r>
              <a:rPr lang="en-US" sz="3600" dirty="0" err="1"/>
              <a:t>ada</a:t>
            </a:r>
            <a:r>
              <a:rPr lang="en-US" sz="3600" dirty="0"/>
              <a:t> </a:t>
            </a:r>
            <a:r>
              <a:rPr lang="en-US" sz="3600" dirty="0" err="1"/>
              <a:t>diantara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yang </a:t>
            </a:r>
            <a:r>
              <a:rPr lang="en-US" sz="3600" dirty="0" err="1"/>
              <a:t>diteliti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75811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kausal</a:t>
            </a:r>
            <a:r>
              <a:rPr lang="en-US" dirty="0"/>
              <a:t> </a:t>
            </a:r>
            <a:r>
              <a:rPr lang="en-US" dirty="0" err="1"/>
              <a:t>komparatif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Penelitian</a:t>
            </a:r>
            <a:r>
              <a:rPr lang="en-US" sz="3600" dirty="0"/>
              <a:t> yang </a:t>
            </a:r>
            <a:r>
              <a:rPr lang="en-US" sz="3600" dirty="0" err="1"/>
              <a:t>menunjukkan</a:t>
            </a:r>
            <a:r>
              <a:rPr lang="en-US" sz="3600" dirty="0"/>
              <a:t> </a:t>
            </a:r>
            <a:r>
              <a:rPr lang="en-US" sz="3600" dirty="0" err="1"/>
              <a:t>arah</a:t>
            </a:r>
            <a:r>
              <a:rPr lang="en-US" sz="3600" dirty="0"/>
              <a:t> </a:t>
            </a:r>
            <a:r>
              <a:rPr lang="en-US" sz="3600" dirty="0" err="1"/>
              <a:t>hubungan</a:t>
            </a:r>
            <a:r>
              <a:rPr lang="en-US" sz="3600" dirty="0"/>
              <a:t> </a:t>
            </a:r>
            <a:r>
              <a:rPr lang="en-US" sz="3600" dirty="0" err="1"/>
              <a:t>antara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</a:t>
            </a:r>
            <a:r>
              <a:rPr lang="en-US" sz="3600" dirty="0" err="1"/>
              <a:t>bebas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</a:t>
            </a:r>
            <a:r>
              <a:rPr lang="en-US" sz="3600" dirty="0" err="1"/>
              <a:t>terikat</a:t>
            </a:r>
            <a:r>
              <a:rPr lang="en-US" sz="3600" dirty="0"/>
              <a:t>, </a:t>
            </a:r>
            <a:r>
              <a:rPr lang="en-US" sz="3600" dirty="0" err="1"/>
              <a:t>disamping</a:t>
            </a:r>
            <a:r>
              <a:rPr lang="en-US" sz="3600" dirty="0"/>
              <a:t> </a:t>
            </a:r>
            <a:r>
              <a:rPr lang="en-US" sz="3600" dirty="0" err="1"/>
              <a:t>mengukur</a:t>
            </a:r>
            <a:r>
              <a:rPr lang="en-US" sz="3600" dirty="0"/>
              <a:t> </a:t>
            </a:r>
            <a:r>
              <a:rPr lang="en-US" sz="3600" dirty="0" err="1"/>
              <a:t>kekuatan</a:t>
            </a:r>
            <a:r>
              <a:rPr lang="en-US" sz="3600" dirty="0"/>
              <a:t> </a:t>
            </a:r>
            <a:r>
              <a:rPr lang="en-US" sz="3600" dirty="0" err="1"/>
              <a:t>hubungannya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74961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Eksperimental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Peneliti</a:t>
            </a:r>
            <a:r>
              <a:rPr lang="en-US" sz="3600" dirty="0"/>
              <a:t> </a:t>
            </a:r>
            <a:r>
              <a:rPr lang="en-US" sz="3600" dirty="0" err="1"/>
              <a:t>mengendalikan</a:t>
            </a:r>
            <a:r>
              <a:rPr lang="en-US" sz="3600" dirty="0"/>
              <a:t> paling </a:t>
            </a:r>
            <a:r>
              <a:rPr lang="en-US" sz="3600" dirty="0" err="1"/>
              <a:t>tidak</a:t>
            </a:r>
            <a:r>
              <a:rPr lang="en-US" sz="3600" dirty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</a:t>
            </a:r>
            <a:r>
              <a:rPr lang="en-US" sz="3600" dirty="0" err="1"/>
              <a:t>bebas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mengamati</a:t>
            </a:r>
            <a:r>
              <a:rPr lang="en-US" sz="3600" dirty="0"/>
              <a:t> </a:t>
            </a:r>
            <a:r>
              <a:rPr lang="en-US" sz="3600" dirty="0" err="1"/>
              <a:t>akibat</a:t>
            </a:r>
            <a:r>
              <a:rPr lang="en-US" sz="3600" dirty="0"/>
              <a:t> yang </a:t>
            </a:r>
            <a:r>
              <a:rPr lang="en-US" sz="3600" dirty="0" err="1"/>
              <a:t>terjadi</a:t>
            </a:r>
            <a:r>
              <a:rPr lang="en-US" sz="3600" dirty="0"/>
              <a:t> </a:t>
            </a:r>
            <a:r>
              <a:rPr lang="en-US" sz="3600" dirty="0" err="1"/>
              <a:t>kepada</a:t>
            </a:r>
            <a:r>
              <a:rPr lang="en-US" sz="3600" dirty="0"/>
              <a:t> </a:t>
            </a:r>
            <a:r>
              <a:rPr lang="en-US" sz="3600" dirty="0" err="1"/>
              <a:t>satu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dirty="0" err="1"/>
              <a:t>lebih</a:t>
            </a:r>
            <a:r>
              <a:rPr lang="en-US" sz="3600" dirty="0"/>
              <a:t> </a:t>
            </a:r>
            <a:r>
              <a:rPr lang="en-US" sz="3600" dirty="0" err="1"/>
              <a:t>variabel</a:t>
            </a:r>
            <a:r>
              <a:rPr lang="en-US" sz="3600" dirty="0"/>
              <a:t> </a:t>
            </a:r>
            <a:r>
              <a:rPr lang="en-US" sz="3600" dirty="0" err="1"/>
              <a:t>terikat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39072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792162"/>
          </a:xfrm>
        </p:spPr>
        <p:txBody>
          <a:bodyPr/>
          <a:lstStyle/>
          <a:p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dipilih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94263"/>
              </p:ext>
            </p:extLst>
          </p:nvPr>
        </p:nvGraphicFramePr>
        <p:xfrm>
          <a:off x="457200" y="1600200"/>
          <a:ext cx="7620000" cy="487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r>
                        <a:rPr lang="en-US" dirty="0" err="1"/>
                        <a:t>Hubungan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sebab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akibat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Variabel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bebas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dikendalikan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Prediksi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hubungan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Kondisi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sekarang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</a:t>
                      </a:r>
                      <a:r>
                        <a:rPr lang="en-US" dirty="0" err="1"/>
                        <a:t>Eksperimental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</a:t>
                      </a:r>
                      <a:r>
                        <a:rPr lang="en-US" dirty="0" err="1"/>
                        <a:t>Kausal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Komparatif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                           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</a:t>
                      </a:r>
                      <a:r>
                        <a:rPr lang="en-US" dirty="0" err="1"/>
                        <a:t>Korelasional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                         </a:t>
                      </a:r>
                    </a:p>
                    <a:p>
                      <a:r>
                        <a:rPr lang="en-US" dirty="0"/>
                        <a:t>                              Y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</a:t>
                      </a:r>
                      <a:r>
                        <a:rPr lang="en-US" dirty="0" err="1"/>
                        <a:t>Deskriptif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60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/>
                        <a:t>Y</a:t>
                      </a:r>
                      <a:r>
                        <a:rPr lang="en-US" baseline="0"/>
                        <a:t> : 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       </a:t>
                      </a:r>
                      <a:r>
                        <a:rPr lang="en-US" dirty="0" err="1"/>
                        <a:t>Historis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743200" y="2438400"/>
            <a:ext cx="9144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62000" y="3962400"/>
            <a:ext cx="1143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743200" y="4572000"/>
            <a:ext cx="1066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724400" y="5562600"/>
            <a:ext cx="914400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524000" y="2895600"/>
            <a:ext cx="10668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657600" y="2667000"/>
            <a:ext cx="838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</p:cNvCxnSpPr>
          <p:nvPr/>
        </p:nvCxnSpPr>
        <p:spPr>
          <a:xfrm>
            <a:off x="3657600" y="2667000"/>
            <a:ext cx="8382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810000" y="4191000"/>
            <a:ext cx="68580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10000" y="4953000"/>
            <a:ext cx="685800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638800" y="4838700"/>
            <a:ext cx="609600" cy="723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715000" y="5562600"/>
            <a:ext cx="838200" cy="1905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05000" y="4419600"/>
            <a:ext cx="685800" cy="209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28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5"/>
          <p:cNvSpPr>
            <a:spLocks noChangeArrowheads="1"/>
          </p:cNvSpPr>
          <p:nvPr/>
        </p:nvSpPr>
        <p:spPr bwMode="auto">
          <a:xfrm>
            <a:off x="1295400" y="685800"/>
            <a:ext cx="7848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22531" name="Picture 44" descr="OS24063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1268413"/>
            <a:ext cx="3530600" cy="2324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2" name="Rectangle 46"/>
          <p:cNvSpPr>
            <a:spLocks noChangeArrowheads="1"/>
          </p:cNvSpPr>
          <p:nvPr/>
        </p:nvSpPr>
        <p:spPr bwMode="auto">
          <a:xfrm>
            <a:off x="3490913" y="2997200"/>
            <a:ext cx="3168650" cy="86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2533" name="Text Box 47"/>
          <p:cNvSpPr txBox="1">
            <a:spLocks noChangeArrowheads="1"/>
          </p:cNvSpPr>
          <p:nvPr/>
        </p:nvSpPr>
        <p:spPr bwMode="auto">
          <a:xfrm>
            <a:off x="2897188" y="3109913"/>
            <a:ext cx="441007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</a:pPr>
            <a:r>
              <a:rPr lang="id-ID" sz="3200">
                <a:solidFill>
                  <a:srgbClr val="CC0000"/>
                </a:solidFill>
                <a:latin typeface="Franklin Gothic Medium" pitchFamily="34" charset="0"/>
              </a:rPr>
              <a:t>Menemukan </a:t>
            </a:r>
          </a:p>
          <a:p>
            <a:pPr algn="ctr" eaLnBrk="1" hangingPunct="1">
              <a:lnSpc>
                <a:spcPct val="70000"/>
              </a:lnSpc>
            </a:pPr>
            <a:r>
              <a:rPr lang="id-ID" sz="3200">
                <a:solidFill>
                  <a:srgbClr val="CC0000"/>
                </a:solidFill>
                <a:latin typeface="Franklin Gothic Medium" pitchFamily="34" charset="0"/>
              </a:rPr>
              <a:t>“MASALAH PENELITIAN”</a:t>
            </a:r>
            <a:endParaRPr lang="en-GB" sz="3200">
              <a:solidFill>
                <a:srgbClr val="CC0000"/>
              </a:solidFill>
              <a:latin typeface="Franklin Gothic Medium" pitchFamily="34" charset="0"/>
            </a:endParaRPr>
          </a:p>
        </p:txBody>
      </p:sp>
      <p:sp>
        <p:nvSpPr>
          <p:cNvPr id="22534" name="Text Box 48"/>
          <p:cNvSpPr txBox="1">
            <a:spLocks noChangeArrowheads="1"/>
          </p:cNvSpPr>
          <p:nvPr/>
        </p:nvSpPr>
        <p:spPr bwMode="auto">
          <a:xfrm>
            <a:off x="1889125" y="4129088"/>
            <a:ext cx="64325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en-US" sz="2000"/>
              <a:t>100% Baru (Orisinil)</a:t>
            </a:r>
          </a:p>
          <a:p>
            <a:pPr eaLnBrk="1" hangingPunct="1">
              <a:buFontTx/>
              <a:buChar char="-"/>
            </a:pPr>
            <a:r>
              <a:rPr lang="en-US" sz="2000"/>
              <a:t>Meneruskan/mengembangkan Hasil Skripsi yang pernah ada</a:t>
            </a:r>
          </a:p>
          <a:p>
            <a:pPr eaLnBrk="1" hangingPunct="1">
              <a:buFontTx/>
              <a:buNone/>
            </a:pPr>
            <a:r>
              <a:rPr lang="en-US" sz="2000"/>
              <a:t> (Objek diganti, fasilitas ditambah, metodologi diubah,…)</a:t>
            </a:r>
          </a:p>
          <a:p>
            <a:pPr eaLnBrk="1" hangingPunct="1">
              <a:buFontTx/>
              <a:buChar char="-"/>
            </a:pPr>
            <a:r>
              <a:rPr lang="en-US" sz="2000"/>
              <a:t>Ide konsultasi dengan dosen yang akan dipilih </a:t>
            </a:r>
          </a:p>
          <a:p>
            <a:pPr eaLnBrk="1" hangingPunct="1">
              <a:buFontTx/>
              <a:buChar char="-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469057438"/>
      </p:ext>
    </p:extLst>
  </p:cSld>
  <p:clrMapOvr>
    <a:masterClrMapping/>
  </p:clrMapOvr>
  <p:transition>
    <p:dissolve/>
    <p:sndAc>
      <p:stSnd>
        <p:snd r:embed="rId2" name="frwrks0D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295400" y="685800"/>
            <a:ext cx="7848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23555" name="Picture 3" descr="OS24063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1268413"/>
            <a:ext cx="3530600" cy="2324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490913" y="2997200"/>
            <a:ext cx="3168650" cy="863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292475" y="3109913"/>
            <a:ext cx="361632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lnSpc>
                <a:spcPct val="70000"/>
              </a:lnSpc>
            </a:pPr>
            <a:r>
              <a:rPr lang="id-ID" sz="3200">
                <a:solidFill>
                  <a:srgbClr val="CC0000"/>
                </a:solidFill>
                <a:latin typeface="Franklin Gothic Medium" pitchFamily="34" charset="0"/>
              </a:rPr>
              <a:t>“IDE PENELITIAN”</a:t>
            </a:r>
            <a:endParaRPr lang="en-GB" sz="3200">
              <a:solidFill>
                <a:srgbClr val="CC0000"/>
              </a:solidFill>
              <a:latin typeface="Franklin Gothic Medium" pitchFamily="34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889125" y="4129088"/>
            <a:ext cx="64325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Tx/>
              <a:buChar char="-"/>
            </a:pPr>
            <a:r>
              <a:rPr lang="en-US" sz="2000"/>
              <a:t>100% Baru (Orisinil)</a:t>
            </a:r>
          </a:p>
          <a:p>
            <a:pPr eaLnBrk="1" hangingPunct="1">
              <a:buFontTx/>
              <a:buChar char="-"/>
            </a:pPr>
            <a:r>
              <a:rPr lang="en-US" sz="2000"/>
              <a:t>Meneruskan/mengembangkan Hasil Skripsi yang pernah ada</a:t>
            </a:r>
          </a:p>
          <a:p>
            <a:pPr eaLnBrk="1" hangingPunct="1">
              <a:buFontTx/>
              <a:buNone/>
            </a:pPr>
            <a:r>
              <a:rPr lang="en-US" sz="2000"/>
              <a:t> (Objek diganti, fasilitas ditambah, metodologi diubah,…)</a:t>
            </a:r>
          </a:p>
          <a:p>
            <a:pPr eaLnBrk="1" hangingPunct="1">
              <a:buFontTx/>
              <a:buChar char="-"/>
            </a:pPr>
            <a:r>
              <a:rPr lang="en-US" sz="2000"/>
              <a:t>Ide konsultasi dengan dosen yang akan dipilih </a:t>
            </a:r>
          </a:p>
          <a:p>
            <a:pPr eaLnBrk="1" hangingPunct="1">
              <a:buFontTx/>
              <a:buChar char="-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706739"/>
      </p:ext>
    </p:extLst>
  </p:cSld>
  <p:clrMapOvr>
    <a:masterClrMapping/>
  </p:clrMapOvr>
  <p:transition>
    <p:dissolve/>
    <p:sndAc>
      <p:stSnd>
        <p:snd r:embed="rId2" name="frwrks0D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1348</TotalTime>
  <Words>569</Words>
  <Application>Microsoft Macintosh PowerPoint</Application>
  <PresentationFormat>On-screen Show (4:3)</PresentationFormat>
  <Paragraphs>111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Cambria</vt:lpstr>
      <vt:lpstr>Franklin Gothic Medium</vt:lpstr>
      <vt:lpstr>Times New Roman</vt:lpstr>
      <vt:lpstr>Adjacency</vt:lpstr>
      <vt:lpstr>MACAM-MACAM PENELITIAN</vt:lpstr>
      <vt:lpstr>DEFINISI PENELITIAN</vt:lpstr>
      <vt:lpstr>Karakteristik Metode Ilmiah</vt:lpstr>
      <vt:lpstr>Pola Pikir</vt:lpstr>
      <vt:lpstr>Motivasi penelitian dan tujuan penelitian</vt:lpstr>
      <vt:lpstr>Karakteristik penelitian</vt:lpstr>
      <vt:lpstr>Macam-macam metode penelitian</vt:lpstr>
      <vt:lpstr>Penelitian Murni</vt:lpstr>
      <vt:lpstr>Penelitian Terapan</vt:lpstr>
      <vt:lpstr>….lanjutan</vt:lpstr>
      <vt:lpstr>Penelitian Historis</vt:lpstr>
      <vt:lpstr>Penelitian deskriptif</vt:lpstr>
      <vt:lpstr>Penelitian Korelasional</vt:lpstr>
      <vt:lpstr>Penelitian kausal komparatif</vt:lpstr>
      <vt:lpstr>Penelitian Eksperimental</vt:lpstr>
      <vt:lpstr>Mana Metode Yang dipilih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DEFINISI DAN METODE</dc:title>
  <dc:creator>Nafisah</dc:creator>
  <cp:lastModifiedBy>Microsoft Office User</cp:lastModifiedBy>
  <cp:revision>18</cp:revision>
  <cp:lastPrinted>2017-10-31T01:24:13Z</cp:lastPrinted>
  <dcterms:created xsi:type="dcterms:W3CDTF">2017-09-19T06:16:11Z</dcterms:created>
  <dcterms:modified xsi:type="dcterms:W3CDTF">2024-11-08T07:38:14Z</dcterms:modified>
</cp:coreProperties>
</file>